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40" y="-8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1128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22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« Saisissez une citation ici. »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Texte du titre</a:t>
            </a:r>
          </a:p>
        </p:txBody>
      </p:sp>
      <p:sp>
        <p:nvSpPr>
          <p:cNvPr id="11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9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du titre"/>
          <p:cNvSpPr txBox="1">
            <a:spLocks noGrp="1"/>
          </p:cNvSpPr>
          <p:nvPr>
            <p:ph type="title"/>
          </p:nvPr>
        </p:nvSpPr>
        <p:spPr>
          <a:xfrm>
            <a:off x="1267968" y="260096"/>
            <a:ext cx="10468865" cy="2438401"/>
          </a:xfrm>
          <a:prstGeom prst="rect">
            <a:avLst/>
          </a:prstGeom>
        </p:spPr>
        <p:txBody>
          <a:bodyPr lIns="48767" tIns="48767" rIns="48767" bIns="48767">
            <a:noAutofit/>
          </a:bodyPr>
          <a:lstStyle>
            <a:lvl1pPr defTabSz="585216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7" name="Texte niveau 1…"/>
          <p:cNvSpPr txBox="1">
            <a:spLocks noGrp="1"/>
          </p:cNvSpPr>
          <p:nvPr>
            <p:ph type="body" idx="1"/>
          </p:nvPr>
        </p:nvSpPr>
        <p:spPr>
          <a:xfrm>
            <a:off x="1267968" y="2763520"/>
            <a:ext cx="10468865" cy="5722113"/>
          </a:xfrm>
          <a:prstGeom prst="rect">
            <a:avLst/>
          </a:prstGeom>
        </p:spPr>
        <p:txBody>
          <a:bodyPr lIns="48767" tIns="48767" rIns="48767" bIns="48767">
            <a:noAutofit/>
          </a:bodyPr>
          <a:lstStyle>
            <a:lvl1pPr marL="809625" indent="-555625" defTabSz="585216">
              <a:spcBef>
                <a:spcPts val="2300"/>
              </a:spcBef>
              <a:buSzPct val="171000"/>
              <a:defRPr sz="4000">
                <a:latin typeface="Gill Sans"/>
                <a:ea typeface="Gill Sans"/>
                <a:cs typeface="Gill Sans"/>
                <a:sym typeface="Gill Sans"/>
              </a:defRPr>
            </a:lvl1pPr>
            <a:lvl2pPr marL="1152525" indent="-555625" defTabSz="585216">
              <a:spcBef>
                <a:spcPts val="2300"/>
              </a:spcBef>
              <a:buSzPct val="171000"/>
              <a:defRPr sz="4000">
                <a:latin typeface="Gill Sans"/>
                <a:ea typeface="Gill Sans"/>
                <a:cs typeface="Gill Sans"/>
                <a:sym typeface="Gill Sans"/>
              </a:defRPr>
            </a:lvl2pPr>
            <a:lvl3pPr marL="1495425" indent="-555625" defTabSz="585216">
              <a:spcBef>
                <a:spcPts val="2300"/>
              </a:spcBef>
              <a:buSzPct val="171000"/>
              <a:defRPr sz="4000">
                <a:latin typeface="Gill Sans"/>
                <a:ea typeface="Gill Sans"/>
                <a:cs typeface="Gill Sans"/>
                <a:sym typeface="Gill Sans"/>
              </a:defRPr>
            </a:lvl3pPr>
            <a:lvl4pPr marL="1851025" indent="-555625" defTabSz="585216">
              <a:spcBef>
                <a:spcPts val="2300"/>
              </a:spcBef>
              <a:buSzPct val="171000"/>
              <a:defRPr sz="4000">
                <a:latin typeface="Gill Sans"/>
                <a:ea typeface="Gill Sans"/>
                <a:cs typeface="Gill Sans"/>
                <a:sym typeface="Gill Sans"/>
              </a:defRPr>
            </a:lvl4pPr>
            <a:lvl5pPr marL="2193925" indent="-555625" defTabSz="585216">
              <a:spcBef>
                <a:spcPts val="2300"/>
              </a:spcBef>
              <a:buSzPct val="171000"/>
              <a:defRPr sz="40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37553" y="9300971"/>
            <a:ext cx="313437" cy="338837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585216"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36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2125" y="9152128"/>
            <a:ext cx="320549" cy="333249"/>
          </a:xfrm>
          <a:prstGeom prst="rect">
            <a:avLst/>
          </a:prstGeom>
        </p:spPr>
        <p:txBody>
          <a:bodyPr lIns="65023" tIns="65023" rIns="65023" bIns="65023"/>
          <a:lstStyle>
            <a:lvl1pPr defTabSz="747776">
              <a:defRPr sz="14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50575" y="8155093"/>
            <a:ext cx="292846" cy="295488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>
              <a:defRPr sz="16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e du titre"/>
          <p:cNvSpPr txBox="1">
            <a:spLocks noGrp="1"/>
          </p:cNvSpPr>
          <p:nvPr>
            <p:ph type="title"/>
          </p:nvPr>
        </p:nvSpPr>
        <p:spPr>
          <a:xfrm>
            <a:off x="955039" y="1523999"/>
            <a:ext cx="11101495" cy="1591735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>
              <a:defRPr sz="7800"/>
            </a:lvl1pPr>
          </a:lstStyle>
          <a:p>
            <a:r>
              <a:t>Texte du titre</a:t>
            </a:r>
          </a:p>
        </p:txBody>
      </p:sp>
      <p:sp>
        <p:nvSpPr>
          <p:cNvPr id="159" name="Texte niveau 1…"/>
          <p:cNvSpPr txBox="1">
            <a:spLocks noGrp="1"/>
          </p:cNvSpPr>
          <p:nvPr>
            <p:ph type="body" idx="1"/>
          </p:nvPr>
        </p:nvSpPr>
        <p:spPr>
          <a:xfrm>
            <a:off x="955039" y="3163146"/>
            <a:ext cx="11101495" cy="4714241"/>
          </a:xfrm>
          <a:prstGeom prst="rect">
            <a:avLst/>
          </a:prstGeom>
        </p:spPr>
        <p:txBody>
          <a:bodyPr lIns="27093" tIns="27093" rIns="27093" bIns="27093"/>
          <a:lstStyle>
            <a:lvl1pPr marL="422030" indent="-422030" defTabSz="587022">
              <a:spcBef>
                <a:spcPts val="4100"/>
              </a:spcBef>
              <a:defRPr sz="3600"/>
            </a:lvl1pPr>
            <a:lvl2pPr marL="1031630" indent="-422030" defTabSz="587022">
              <a:spcBef>
                <a:spcPts val="4100"/>
              </a:spcBef>
              <a:defRPr sz="3600"/>
            </a:lvl2pPr>
            <a:lvl3pPr marL="1641230" indent="-422030" defTabSz="587022">
              <a:spcBef>
                <a:spcPts val="4100"/>
              </a:spcBef>
              <a:defRPr sz="3600"/>
            </a:lvl3pPr>
            <a:lvl4pPr marL="2250830" indent="-422030" defTabSz="587022">
              <a:spcBef>
                <a:spcPts val="4100"/>
              </a:spcBef>
              <a:defRPr sz="3600"/>
            </a:lvl4pPr>
            <a:lvl5pPr marL="2860430" indent="-422030" defTabSz="587022">
              <a:spcBef>
                <a:spcPts val="4100"/>
              </a:spcBef>
              <a:defRPr sz="3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0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50575" y="8155093"/>
            <a:ext cx="292846" cy="295488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>
              <a:defRPr sz="16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31232" y="9283982"/>
            <a:ext cx="324274" cy="349674"/>
          </a:xfrm>
          <a:prstGeom prst="rect">
            <a:avLst/>
          </a:prstGeom>
        </p:spPr>
        <p:txBody>
          <a:bodyPr lIns="54186" tIns="54186" rIns="54186" bIns="54186"/>
          <a:lstStyle>
            <a:lvl1pPr defTabSz="577991"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21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23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ortir…"/>
          <p:cNvSpPr txBox="1">
            <a:spLocks noGrp="1"/>
          </p:cNvSpPr>
          <p:nvPr>
            <p:ph type="title"/>
          </p:nvPr>
        </p:nvSpPr>
        <p:spPr>
          <a:xfrm>
            <a:off x="2146300" y="4594993"/>
            <a:ext cx="10464800" cy="3341689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6700"/>
              </a:lnSpc>
            </a:pPr>
            <a:r>
              <a:t>Sortir </a:t>
            </a:r>
          </a:p>
          <a:p>
            <a:pPr algn="r">
              <a:lnSpc>
                <a:spcPts val="6700"/>
              </a:lnSpc>
            </a:pPr>
            <a:r>
              <a:t>des </a:t>
            </a:r>
          </a:p>
          <a:p>
            <a:pPr algn="r">
              <a:lnSpc>
                <a:spcPts val="6700"/>
              </a:lnSpc>
            </a:pPr>
            <a:r>
              <a:t>dépendances</a:t>
            </a:r>
          </a:p>
        </p:txBody>
      </p:sp>
      <p:sp>
        <p:nvSpPr>
          <p:cNvPr id="177" name="Guillaume Argaud"/>
          <p:cNvSpPr txBox="1"/>
          <p:nvPr/>
        </p:nvSpPr>
        <p:spPr>
          <a:xfrm>
            <a:off x="8757741" y="8839200"/>
            <a:ext cx="3853359" cy="113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r"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Guillaume Argaud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95250"/>
            <a:ext cx="9261799" cy="6163306"/>
          </a:xfrm>
          <a:prstGeom prst="rect">
            <a:avLst/>
          </a:prstGeom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Origines"/>
          <p:cNvSpPr txBox="1">
            <a:spLocks noGrp="1"/>
          </p:cNvSpPr>
          <p:nvPr>
            <p:ph type="title"/>
          </p:nvPr>
        </p:nvSpPr>
        <p:spPr>
          <a:xfrm>
            <a:off x="2074333" y="522968"/>
            <a:ext cx="11099801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Origines</a:t>
            </a:r>
          </a:p>
        </p:txBody>
      </p:sp>
      <p:sp>
        <p:nvSpPr>
          <p:cNvPr id="224" name="La mauvaise action répétée construit la mauvaise habitude et le manque.…"/>
          <p:cNvSpPr txBox="1">
            <a:spLocks noGrp="1"/>
          </p:cNvSpPr>
          <p:nvPr>
            <p:ph type="body" sz="half" idx="1"/>
          </p:nvPr>
        </p:nvSpPr>
        <p:spPr>
          <a:xfrm>
            <a:off x="1753137" y="3524944"/>
            <a:ext cx="8050759" cy="4554290"/>
          </a:xfrm>
          <a:prstGeom prst="rect">
            <a:avLst/>
          </a:prstGeom>
        </p:spPr>
        <p:txBody>
          <a:bodyPr/>
          <a:lstStyle/>
          <a:p>
            <a:pPr marL="370331" indent="-370331" defTabSz="473201">
              <a:spcBef>
                <a:spcPts val="0"/>
              </a:spcBef>
              <a:defRPr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La mauvaise action répétée construit la mauvaise habitude et le manque.</a:t>
            </a:r>
          </a:p>
          <a:p>
            <a:pPr marL="370331" indent="-370331" defTabSz="473201">
              <a:spcBef>
                <a:spcPts val="0"/>
              </a:spcBef>
              <a:defRPr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Le médicament soulage le manque, compense la mauvaise rigueur, peut empêcher le progrès (euphorisants, tranquillisants, hypnotiques, neuroleptiques)</a:t>
            </a:r>
          </a:p>
          <a:p>
            <a:pPr marL="370331" indent="-370331" defTabSz="473201">
              <a:spcBef>
                <a:spcPts val="0"/>
              </a:spcBef>
              <a:defRPr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L’absence de bien favorise le mal et la compensation que demande le manque.</a:t>
            </a:r>
          </a:p>
          <a:p>
            <a:pPr marL="370331" indent="-370331" defTabSz="473201">
              <a:spcBef>
                <a:spcPts val="0"/>
              </a:spcBef>
              <a:defRPr sz="3078">
                <a:latin typeface="Gill Sans"/>
                <a:ea typeface="Gill Sans"/>
                <a:cs typeface="Gill Sans"/>
                <a:sym typeface="Gill Sans"/>
              </a:defRPr>
            </a:pPr>
            <a:r>
              <a:t>On devient dépendant à la mauvaise action, au médicament, à la compensation.</a:t>
            </a:r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133350"/>
            <a:ext cx="5427591" cy="246116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L’exemple de la violence"/>
          <p:cNvSpPr/>
          <p:nvPr/>
        </p:nvSpPr>
        <p:spPr>
          <a:xfrm>
            <a:off x="9943231" y="6951650"/>
            <a:ext cx="2740126" cy="257517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L’exemple de la violence</a:t>
            </a:r>
          </a:p>
        </p:txBody>
      </p:sp>
      <p:sp>
        <p:nvSpPr>
          <p:cNvPr id="227" name="Comprendre…"/>
          <p:cNvSpPr txBox="1"/>
          <p:nvPr/>
        </p:nvSpPr>
        <p:spPr>
          <a:xfrm>
            <a:off x="10013106" y="180308"/>
            <a:ext cx="2744094" cy="134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r" defTabSz="432308">
              <a:defRPr sz="2812" u="sng">
                <a:latin typeface="Gill Sans"/>
                <a:ea typeface="Gill Sans"/>
                <a:cs typeface="Gill Sans"/>
                <a:sym typeface="Gill Sans"/>
              </a:defRPr>
            </a:pPr>
            <a:r>
              <a:t>Comprendre</a:t>
            </a:r>
          </a:p>
          <a:p>
            <a:pPr algn="r" defTabSz="432308">
              <a:defRPr sz="2812">
                <a:latin typeface="Gill Sans"/>
                <a:ea typeface="Gill Sans"/>
                <a:cs typeface="Gill Sans"/>
                <a:sym typeface="Gill Sans"/>
              </a:defRPr>
            </a:pPr>
            <a:r>
              <a:t>Choisir</a:t>
            </a:r>
          </a:p>
          <a:p>
            <a:pPr algn="r" defTabSz="432308">
              <a:defRPr sz="2812">
                <a:latin typeface="Gill Sans"/>
                <a:ea typeface="Gill Sans"/>
                <a:cs typeface="Gill Sans"/>
                <a:sym typeface="Gill Sans"/>
              </a:defRPr>
            </a:pPr>
            <a:r>
              <a:t>Produire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Formes de dépendances"/>
          <p:cNvSpPr txBox="1">
            <a:spLocks noGrp="1"/>
          </p:cNvSpPr>
          <p:nvPr>
            <p:ph type="title"/>
          </p:nvPr>
        </p:nvSpPr>
        <p:spPr>
          <a:xfrm>
            <a:off x="-84667" y="167368"/>
            <a:ext cx="11099801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Formes de dépendances</a:t>
            </a:r>
          </a:p>
        </p:txBody>
      </p:sp>
      <p:sp>
        <p:nvSpPr>
          <p:cNvPr id="230" name="Arguments…"/>
          <p:cNvSpPr txBox="1">
            <a:spLocks noGrp="1"/>
          </p:cNvSpPr>
          <p:nvPr>
            <p:ph type="body" sz="half" idx="1"/>
          </p:nvPr>
        </p:nvSpPr>
        <p:spPr>
          <a:xfrm>
            <a:off x="495300" y="3238500"/>
            <a:ext cx="6476653" cy="6286500"/>
          </a:xfrm>
          <a:prstGeom prst="rect">
            <a:avLst/>
          </a:prstGeom>
        </p:spPr>
        <p:txBody>
          <a:bodyPr/>
          <a:lstStyle/>
          <a:p>
            <a:pPr marL="0" indent="0" algn="ctr" defTabSz="543305">
              <a:spcBef>
                <a:spcPts val="0"/>
              </a:spcBef>
              <a:buSzTx/>
              <a:buNone/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t>Arguments</a:t>
            </a:r>
          </a:p>
          <a:p>
            <a:pPr marL="0" indent="0" algn="ctr" defTabSz="543305">
              <a:spcBef>
                <a:spcPts val="0"/>
              </a:spcBef>
              <a:buSzTx/>
              <a:buNone/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t>Compétition</a:t>
            </a:r>
          </a:p>
          <a:p>
            <a:pPr marL="0" indent="0" algn="ctr" defTabSz="543305">
              <a:spcBef>
                <a:spcPts val="0"/>
              </a:spcBef>
              <a:buSzTx/>
              <a:buNone/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t>Excès de table</a:t>
            </a:r>
          </a:p>
          <a:p>
            <a:pPr marL="0" indent="0" algn="ctr" defTabSz="543305">
              <a:spcBef>
                <a:spcPts val="0"/>
              </a:spcBef>
              <a:buSzTx/>
              <a:buNone/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t>Certaines émotions</a:t>
            </a:r>
          </a:p>
          <a:p>
            <a:pPr marL="0" indent="0" algn="ctr" defTabSz="543305">
              <a:spcBef>
                <a:spcPts val="0"/>
              </a:spcBef>
              <a:buSzTx/>
              <a:buNone/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t>Travail</a:t>
            </a:r>
          </a:p>
          <a:p>
            <a:pPr marL="0" indent="0" algn="ctr" defTabSz="543305">
              <a:spcBef>
                <a:spcPts val="0"/>
              </a:spcBef>
              <a:buSzTx/>
              <a:buNone/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t>Bavardage/médisance/séduction</a:t>
            </a:r>
          </a:p>
          <a:p>
            <a:pPr marL="0" indent="0" algn="ctr" defTabSz="543305">
              <a:spcBef>
                <a:spcPts val="0"/>
              </a:spcBef>
              <a:buSzTx/>
              <a:buNone/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t>Sauver les autres</a:t>
            </a:r>
          </a:p>
          <a:p>
            <a:pPr marL="0" indent="0" algn="ctr" defTabSz="543305">
              <a:spcBef>
                <a:spcPts val="0"/>
              </a:spcBef>
              <a:buSzTx/>
              <a:buNone/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t>Achats</a:t>
            </a:r>
          </a:p>
          <a:p>
            <a:pPr marL="0" indent="0" algn="ctr" defTabSz="543305">
              <a:spcBef>
                <a:spcPts val="0"/>
              </a:spcBef>
              <a:buSzTx/>
              <a:buNone/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t>Rester jeune</a:t>
            </a:r>
          </a:p>
          <a:p>
            <a:pPr marL="0" indent="0" algn="ctr" defTabSz="543305">
              <a:spcBef>
                <a:spcPts val="0"/>
              </a:spcBef>
              <a:buSzTx/>
              <a:buNone/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t>Isolement, punition, caprices</a:t>
            </a:r>
          </a:p>
          <a:p>
            <a:pPr marL="0" indent="0" algn="ctr" defTabSz="543305">
              <a:spcBef>
                <a:spcPts val="0"/>
              </a:spcBef>
              <a:buSzTx/>
              <a:buNone/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t>Lectures, rites, risques…</a:t>
            </a:r>
          </a:p>
          <a:p>
            <a:pPr marL="0" indent="0" algn="ctr" defTabSz="543305">
              <a:spcBef>
                <a:spcPts val="0"/>
              </a:spcBef>
              <a:buSzTx/>
              <a:buNone/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t>TOC</a:t>
            </a:r>
          </a:p>
        </p:txBody>
      </p:sp>
      <p:sp>
        <p:nvSpPr>
          <p:cNvPr id="231" name="Alcool…"/>
          <p:cNvSpPr txBox="1"/>
          <p:nvPr/>
        </p:nvSpPr>
        <p:spPr>
          <a:xfrm>
            <a:off x="6616700" y="3060700"/>
            <a:ext cx="6476653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Alcool</a:t>
            </a:r>
          </a:p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Drogue</a:t>
            </a:r>
          </a:p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Alimentation</a:t>
            </a:r>
          </a:p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Sexe</a:t>
            </a:r>
          </a:p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Tél/Télév/Internet</a:t>
            </a:r>
          </a:p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Critique</a:t>
            </a:r>
          </a:p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Argent</a:t>
            </a:r>
          </a:p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Considération</a:t>
            </a:r>
          </a:p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Pouvoir</a:t>
            </a:r>
          </a:p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Sport</a:t>
            </a:r>
          </a:p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Mensonge</a:t>
            </a:r>
          </a:p>
        </p:txBody>
      </p:sp>
      <p:sp>
        <p:nvSpPr>
          <p:cNvPr id="232" name="mais tout est question de mesure…"/>
          <p:cNvSpPr txBox="1"/>
          <p:nvPr/>
        </p:nvSpPr>
        <p:spPr>
          <a:xfrm>
            <a:off x="5646439" y="1612900"/>
            <a:ext cx="524217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mais tout est question de mesure…</a:t>
            </a:r>
          </a:p>
        </p:txBody>
      </p:sp>
      <p:sp>
        <p:nvSpPr>
          <p:cNvPr id="233" name="Comprendre…"/>
          <p:cNvSpPr txBox="1"/>
          <p:nvPr/>
        </p:nvSpPr>
        <p:spPr>
          <a:xfrm>
            <a:off x="10013106" y="180308"/>
            <a:ext cx="2744094" cy="134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r" defTabSz="432308">
              <a:defRPr sz="2812">
                <a:latin typeface="Gill Sans"/>
                <a:ea typeface="Gill Sans"/>
                <a:cs typeface="Gill Sans"/>
                <a:sym typeface="Gill Sans"/>
              </a:defRPr>
            </a:pPr>
            <a:r>
              <a:t>Comprendre</a:t>
            </a:r>
          </a:p>
          <a:p>
            <a:pPr algn="r" defTabSz="432308">
              <a:defRPr sz="2812" u="sng">
                <a:latin typeface="Gill Sans"/>
                <a:ea typeface="Gill Sans"/>
                <a:cs typeface="Gill Sans"/>
                <a:sym typeface="Gill Sans"/>
              </a:defRPr>
            </a:pPr>
            <a:r>
              <a:t>Choisir</a:t>
            </a:r>
          </a:p>
          <a:p>
            <a:pPr algn="r" defTabSz="432308">
              <a:defRPr sz="2812">
                <a:latin typeface="Gill Sans"/>
                <a:ea typeface="Gill Sans"/>
                <a:cs typeface="Gill Sans"/>
                <a:sym typeface="Gill Sans"/>
              </a:defRPr>
            </a:pPr>
            <a:r>
              <a:t>Produire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Notre responsabilité"/>
          <p:cNvSpPr txBox="1">
            <a:spLocks noGrp="1"/>
          </p:cNvSpPr>
          <p:nvPr>
            <p:ph type="title"/>
          </p:nvPr>
        </p:nvSpPr>
        <p:spPr>
          <a:xfrm>
            <a:off x="1363133" y="1221468"/>
            <a:ext cx="11099801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Notre responsabilité</a:t>
            </a:r>
          </a:p>
        </p:txBody>
      </p:sp>
      <p:sp>
        <p:nvSpPr>
          <p:cNvPr id="236" name="Masque le péché/le révèle…"/>
          <p:cNvSpPr txBox="1">
            <a:spLocks noGrp="1"/>
          </p:cNvSpPr>
          <p:nvPr>
            <p:ph type="body" idx="1"/>
          </p:nvPr>
        </p:nvSpPr>
        <p:spPr>
          <a:xfrm>
            <a:off x="952500" y="36322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Masque le péché/le révèle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Contrôle la personne/la libère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Procure un certain plaisir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Ne résout pas le problème/le résout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Ne comble pas/comble</a:t>
            </a:r>
          </a:p>
        </p:txBody>
      </p:sp>
      <p:pic>
        <p:nvPicPr>
          <p:cNvPr id="237" name="10846229_749677485108835_964478603265731404_n.jpg" descr="10846229_749677485108835_964478603265731404_n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714" y="154907"/>
            <a:ext cx="2446847" cy="2857022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La dépendance"/>
          <p:cNvSpPr txBox="1"/>
          <p:nvPr/>
        </p:nvSpPr>
        <p:spPr>
          <a:xfrm>
            <a:off x="3063428" y="3860800"/>
            <a:ext cx="286474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La dépendance</a:t>
            </a:r>
          </a:p>
        </p:txBody>
      </p:sp>
      <p:sp>
        <p:nvSpPr>
          <p:cNvPr id="239" name="Comprendre…"/>
          <p:cNvSpPr txBox="1"/>
          <p:nvPr/>
        </p:nvSpPr>
        <p:spPr>
          <a:xfrm>
            <a:off x="10013106" y="180308"/>
            <a:ext cx="2744094" cy="134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r" defTabSz="432308">
              <a:defRPr sz="2812">
                <a:latin typeface="Gill Sans"/>
                <a:ea typeface="Gill Sans"/>
                <a:cs typeface="Gill Sans"/>
                <a:sym typeface="Gill Sans"/>
              </a:defRPr>
            </a:pPr>
            <a:r>
              <a:t>Comprendre</a:t>
            </a:r>
          </a:p>
          <a:p>
            <a:pPr algn="r" defTabSz="432308">
              <a:defRPr sz="2812" u="sng">
                <a:latin typeface="Gill Sans"/>
                <a:ea typeface="Gill Sans"/>
                <a:cs typeface="Gill Sans"/>
                <a:sym typeface="Gill Sans"/>
              </a:defRPr>
            </a:pPr>
            <a:r>
              <a:t>Choisir</a:t>
            </a:r>
          </a:p>
          <a:p>
            <a:pPr algn="r" defTabSz="432308">
              <a:defRPr sz="2812">
                <a:latin typeface="Gill Sans"/>
                <a:ea typeface="Gill Sans"/>
                <a:cs typeface="Gill Sans"/>
                <a:sym typeface="Gill Sans"/>
              </a:defRPr>
            </a:pPr>
            <a:r>
              <a:t>Produire</a:t>
            </a:r>
          </a:p>
        </p:txBody>
      </p:sp>
      <p:sp>
        <p:nvSpPr>
          <p:cNvPr id="240" name="Le choix"/>
          <p:cNvSpPr txBox="1"/>
          <p:nvPr/>
        </p:nvSpPr>
        <p:spPr>
          <a:xfrm>
            <a:off x="8193701" y="3860800"/>
            <a:ext cx="159579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Le choix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En sortir"/>
          <p:cNvSpPr txBox="1">
            <a:spLocks noGrp="1"/>
          </p:cNvSpPr>
          <p:nvPr>
            <p:ph type="ctrTitle"/>
          </p:nvPr>
        </p:nvSpPr>
        <p:spPr>
          <a:xfrm>
            <a:off x="-1231900" y="698500"/>
            <a:ext cx="10464800" cy="136415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En sortir</a:t>
            </a:r>
          </a:p>
        </p:txBody>
      </p:sp>
      <p:sp>
        <p:nvSpPr>
          <p:cNvPr id="243" name="Je vis colère, honte et crainte, le temps nécessaire,…"/>
          <p:cNvSpPr txBox="1"/>
          <p:nvPr/>
        </p:nvSpPr>
        <p:spPr>
          <a:xfrm>
            <a:off x="2470398" y="3571453"/>
            <a:ext cx="6819404" cy="5150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pPr marL="530859" indent="-337820" algn="l" defTabSz="347472">
              <a:buSzPct val="171000"/>
              <a:buChar char="•"/>
              <a:defRPr sz="2432">
                <a:latin typeface="Gill Sans"/>
                <a:ea typeface="Gill Sans"/>
                <a:cs typeface="Gill Sans"/>
                <a:sym typeface="Gill Sans"/>
              </a:defRPr>
            </a:pPr>
            <a:r>
              <a:t>Je vis colère, honte et crainte, le temps nécessaire,</a:t>
            </a:r>
          </a:p>
          <a:p>
            <a:pPr marL="530859" indent="-337820" algn="l" defTabSz="347472">
              <a:buSzPct val="171000"/>
              <a:buChar char="•"/>
              <a:defRPr sz="2432">
                <a:latin typeface="Gill Sans"/>
                <a:ea typeface="Gill Sans"/>
                <a:cs typeface="Gill Sans"/>
                <a:sym typeface="Gill Sans"/>
              </a:defRPr>
            </a:pPr>
            <a:r>
              <a:t>Je découvre ma dépendance aux autres,</a:t>
            </a:r>
          </a:p>
          <a:p>
            <a:pPr marL="530859" indent="-337820" algn="l" defTabSz="347472">
              <a:buSzPct val="171000"/>
              <a:buChar char="•"/>
              <a:defRPr sz="2432">
                <a:latin typeface="Gill Sans"/>
                <a:ea typeface="Gill Sans"/>
                <a:cs typeface="Gill Sans"/>
                <a:sym typeface="Gill Sans"/>
              </a:defRPr>
            </a:pPr>
            <a:r>
              <a:t>Je découvre que cela vient de mon manque de confiance,</a:t>
            </a:r>
          </a:p>
          <a:p>
            <a:pPr marL="530859" indent="-337820" algn="l" defTabSz="347472">
              <a:buSzPct val="171000"/>
              <a:buChar char="•"/>
              <a:defRPr sz="2432">
                <a:latin typeface="Gill Sans"/>
                <a:ea typeface="Gill Sans"/>
                <a:cs typeface="Gill Sans"/>
                <a:sym typeface="Gill Sans"/>
              </a:defRPr>
            </a:pPr>
            <a:r>
              <a:t>Je prends conscience de la compensation parce qu’on m’en parle,</a:t>
            </a:r>
          </a:p>
          <a:p>
            <a:pPr marL="530859" indent="-337820" algn="l" defTabSz="347472">
              <a:buSzPct val="171000"/>
              <a:buChar char="•"/>
              <a:defRPr sz="2432">
                <a:latin typeface="Gill Sans"/>
                <a:ea typeface="Gill Sans"/>
                <a:cs typeface="Gill Sans"/>
                <a:sym typeface="Gill Sans"/>
              </a:defRPr>
            </a:pPr>
            <a:r>
              <a:t>Je compense par la critique,</a:t>
            </a:r>
          </a:p>
          <a:p>
            <a:pPr marL="530859" indent="-337820" algn="l" defTabSz="347472">
              <a:buSzPct val="171000"/>
              <a:buChar char="•"/>
              <a:defRPr sz="2432">
                <a:latin typeface="Gill Sans"/>
                <a:ea typeface="Gill Sans"/>
                <a:cs typeface="Gill Sans"/>
                <a:sym typeface="Gill Sans"/>
              </a:defRPr>
            </a:pPr>
            <a:r>
              <a:t>J’en ai une tristesse profonde,</a:t>
            </a:r>
          </a:p>
          <a:p>
            <a:pPr marL="530859" indent="-337820" algn="l" defTabSz="347472">
              <a:buSzPct val="171000"/>
              <a:buChar char="•"/>
              <a:defRPr sz="2432">
                <a:latin typeface="Gill Sans"/>
                <a:ea typeface="Gill Sans"/>
                <a:cs typeface="Gill Sans"/>
                <a:sym typeface="Gill Sans"/>
              </a:defRPr>
            </a:pPr>
            <a:r>
              <a:t>J’accepte ma difficulté et envisage de trouver ma place devant Dieu,</a:t>
            </a:r>
          </a:p>
          <a:p>
            <a:pPr marL="530859" indent="-337820" algn="l" defTabSz="347472">
              <a:buSzPct val="171000"/>
              <a:buChar char="•"/>
              <a:defRPr sz="2432">
                <a:latin typeface="Gill Sans"/>
                <a:ea typeface="Gill Sans"/>
                <a:cs typeface="Gill Sans"/>
                <a:sym typeface="Gill Sans"/>
              </a:defRPr>
            </a:pPr>
            <a:r>
              <a:t>Je choisis aussi de de ne plus critiquer </a:t>
            </a:r>
          </a:p>
          <a:p>
            <a:pPr marL="530859" indent="-337820" algn="l" defTabSz="347472">
              <a:buSzPct val="171000"/>
              <a:buChar char="•"/>
              <a:defRPr sz="2432">
                <a:latin typeface="Gill Sans"/>
                <a:ea typeface="Gill Sans"/>
                <a:cs typeface="Gill Sans"/>
                <a:sym typeface="Gill Sans"/>
              </a:defRPr>
            </a:pPr>
            <a:r>
              <a:t>Je me satisfais de ce je fais par la foi et me confie au Seigneur pour le progrès attendu.</a:t>
            </a:r>
          </a:p>
        </p:txBody>
      </p:sp>
      <p:pic>
        <p:nvPicPr>
          <p:cNvPr id="244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-3553302" y="4162901"/>
            <a:ext cx="9583131" cy="1427797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Chacun de mes choix brise la dépendance"/>
          <p:cNvSpPr/>
          <p:nvPr/>
        </p:nvSpPr>
        <p:spPr>
          <a:xfrm>
            <a:off x="9498731" y="6811950"/>
            <a:ext cx="2740126" cy="257517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Chacun de mes choix brise la dépendance</a:t>
            </a:r>
          </a:p>
        </p:txBody>
      </p:sp>
      <p:sp>
        <p:nvSpPr>
          <p:cNvPr id="246" name="je suis dépendant de la considération des autres,…"/>
          <p:cNvSpPr txBox="1"/>
          <p:nvPr/>
        </p:nvSpPr>
        <p:spPr>
          <a:xfrm>
            <a:off x="3397498" y="1937450"/>
            <a:ext cx="6819404" cy="889001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800" i="1">
                <a:latin typeface="Gill Sans"/>
                <a:ea typeface="Gill Sans"/>
                <a:cs typeface="Gill Sans"/>
                <a:sym typeface="Gill Sans"/>
              </a:defRPr>
            </a:pPr>
            <a:r>
              <a:t>je suis dépendant de la considération des autres, </a:t>
            </a:r>
          </a:p>
          <a:p>
            <a:pPr>
              <a:defRPr sz="2800" i="1">
                <a:latin typeface="Gill Sans"/>
                <a:ea typeface="Gill Sans"/>
                <a:cs typeface="Gill Sans"/>
                <a:sym typeface="Gill Sans"/>
              </a:defRPr>
            </a:pPr>
            <a:r>
              <a:t>et je compense par la critique.</a:t>
            </a:r>
          </a:p>
        </p:txBody>
      </p:sp>
      <p:sp>
        <p:nvSpPr>
          <p:cNvPr id="247" name="Comprendre…"/>
          <p:cNvSpPr txBox="1"/>
          <p:nvPr/>
        </p:nvSpPr>
        <p:spPr>
          <a:xfrm>
            <a:off x="10013106" y="180308"/>
            <a:ext cx="2744094" cy="134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r" defTabSz="432308">
              <a:defRPr sz="2812">
                <a:latin typeface="Gill Sans"/>
                <a:ea typeface="Gill Sans"/>
                <a:cs typeface="Gill Sans"/>
                <a:sym typeface="Gill Sans"/>
              </a:defRPr>
            </a:pPr>
            <a:r>
              <a:t>Comprendre</a:t>
            </a:r>
          </a:p>
          <a:p>
            <a:pPr algn="r" defTabSz="432308">
              <a:defRPr sz="2812">
                <a:latin typeface="Gill Sans"/>
                <a:ea typeface="Gill Sans"/>
                <a:cs typeface="Gill Sans"/>
                <a:sym typeface="Gill Sans"/>
              </a:defRPr>
            </a:pPr>
            <a:r>
              <a:t>Choisir</a:t>
            </a:r>
          </a:p>
          <a:p>
            <a:pPr algn="r" defTabSz="432308">
              <a:defRPr sz="2812" u="sng">
                <a:latin typeface="Gill Sans"/>
                <a:ea typeface="Gill Sans"/>
                <a:cs typeface="Gill Sans"/>
                <a:sym typeface="Gill Sans"/>
              </a:defRPr>
            </a:pPr>
            <a:r>
              <a:t>Produire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Devenir libre"/>
          <p:cNvSpPr txBox="1">
            <a:spLocks noGrp="1"/>
          </p:cNvSpPr>
          <p:nvPr>
            <p:ph type="title"/>
          </p:nvPr>
        </p:nvSpPr>
        <p:spPr>
          <a:xfrm>
            <a:off x="-224367" y="522968"/>
            <a:ext cx="11099801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Devenir libre</a:t>
            </a:r>
          </a:p>
        </p:txBody>
      </p:sp>
      <p:sp>
        <p:nvSpPr>
          <p:cNvPr id="250" name="Par le face à face avec Dieu…"/>
          <p:cNvSpPr txBox="1">
            <a:spLocks noGrp="1"/>
          </p:cNvSpPr>
          <p:nvPr>
            <p:ph type="body" sz="half" idx="1"/>
          </p:nvPr>
        </p:nvSpPr>
        <p:spPr>
          <a:xfrm>
            <a:off x="1916707" y="3238500"/>
            <a:ext cx="9171386" cy="4270971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Par le face à face avec Dieu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Par le travail de conscience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En comprenant la vérité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Choisir et non subir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Se donner du temps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Se satisfaire des choses bien faites</a:t>
            </a:r>
          </a:p>
        </p:txBody>
      </p:sp>
      <p:pic>
        <p:nvPicPr>
          <p:cNvPr id="251" name="10846229_749677485108835_964478603265731404_n.jpg" descr="10846229_749677485108835_964478603265731404_n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714" y="154907"/>
            <a:ext cx="2446847" cy="2857022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Qui craint Dieu sort de tout…"/>
          <p:cNvSpPr/>
          <p:nvPr/>
        </p:nvSpPr>
        <p:spPr>
          <a:xfrm>
            <a:off x="9017000" y="7632501"/>
            <a:ext cx="3752255" cy="196592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i="1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Qui craint Dieu sort de tout</a:t>
            </a:r>
          </a:p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(Ecc 7.18)</a:t>
            </a:r>
          </a:p>
        </p:txBody>
      </p:sp>
      <p:sp>
        <p:nvSpPr>
          <p:cNvPr id="253" name="Comprendre…"/>
          <p:cNvSpPr txBox="1"/>
          <p:nvPr/>
        </p:nvSpPr>
        <p:spPr>
          <a:xfrm>
            <a:off x="10013106" y="180308"/>
            <a:ext cx="2744094" cy="134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r" defTabSz="432308">
              <a:defRPr sz="2812">
                <a:latin typeface="Gill Sans"/>
                <a:ea typeface="Gill Sans"/>
                <a:cs typeface="Gill Sans"/>
                <a:sym typeface="Gill Sans"/>
              </a:defRPr>
            </a:pPr>
            <a:r>
              <a:t>Comprendre</a:t>
            </a:r>
          </a:p>
          <a:p>
            <a:pPr algn="r" defTabSz="432308">
              <a:defRPr sz="2812">
                <a:latin typeface="Gill Sans"/>
                <a:ea typeface="Gill Sans"/>
                <a:cs typeface="Gill Sans"/>
                <a:sym typeface="Gill Sans"/>
              </a:defRPr>
            </a:pPr>
            <a:r>
              <a:t>Choisir</a:t>
            </a:r>
          </a:p>
          <a:p>
            <a:pPr algn="r" defTabSz="432308">
              <a:defRPr sz="2812" u="sng">
                <a:latin typeface="Gill Sans"/>
                <a:ea typeface="Gill Sans"/>
                <a:cs typeface="Gill Sans"/>
                <a:sym typeface="Gill Sans"/>
              </a:defRPr>
            </a:pPr>
            <a:r>
              <a:t>Produire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Vous étiez esclaves du péché.…"/>
          <p:cNvSpPr txBox="1">
            <a:spLocks noGrp="1"/>
          </p:cNvSpPr>
          <p:nvPr>
            <p:ph type="body" idx="1"/>
          </p:nvPr>
        </p:nvSpPr>
        <p:spPr>
          <a:xfrm>
            <a:off x="850900" y="1524000"/>
            <a:ext cx="11099800" cy="72136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i="1">
                <a:latin typeface="Gill Sans"/>
                <a:ea typeface="Gill Sans"/>
                <a:cs typeface="Gill Sans"/>
                <a:sym typeface="Gill Sans"/>
              </a:defRPr>
            </a:pPr>
            <a:r>
              <a:t>Vous étiez esclaves du péché. </a:t>
            </a:r>
          </a:p>
          <a:p>
            <a:pPr marL="0" indent="0" algn="ctr">
              <a:spcBef>
                <a:spcPts val="0"/>
              </a:spcBef>
              <a:buSzTx/>
              <a:buNone/>
              <a:defRPr i="1">
                <a:latin typeface="Gill Sans"/>
                <a:ea typeface="Gill Sans"/>
                <a:cs typeface="Gill Sans"/>
                <a:sym typeface="Gill Sans"/>
              </a:defRPr>
            </a:pPr>
            <a:r>
              <a:t>Vous avez obéi de tout cœur au modèle d'enseignement auquel vous avez été confiés. </a:t>
            </a:r>
          </a:p>
          <a:p>
            <a:pPr marL="0" indent="0" algn="ctr">
              <a:spcBef>
                <a:spcPts val="0"/>
              </a:spcBef>
              <a:buSzTx/>
              <a:buNone/>
              <a:defRPr i="1">
                <a:latin typeface="Gill Sans"/>
                <a:ea typeface="Gill Sans"/>
                <a:cs typeface="Gill Sans"/>
                <a:sym typeface="Gill Sans"/>
              </a:defRPr>
            </a:pPr>
            <a:r>
              <a:t>Et une fois libérés du péché, </a:t>
            </a:r>
          </a:p>
          <a:p>
            <a:pPr marL="0" indent="0" algn="ctr">
              <a:spcBef>
                <a:spcPts val="0"/>
              </a:spcBef>
              <a:buSzTx/>
              <a:buNone/>
              <a:defRPr i="1">
                <a:latin typeface="Gill Sans"/>
                <a:ea typeface="Gill Sans"/>
                <a:cs typeface="Gill Sans"/>
                <a:sym typeface="Gill Sans"/>
              </a:defRPr>
            </a:pPr>
            <a:r>
              <a:t>vous êtes devenus esclaves de la justice. 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(Romains 6.17-18)</a:t>
            </a:r>
          </a:p>
        </p:txBody>
      </p:sp>
      <p:sp>
        <p:nvSpPr>
          <p:cNvPr id="181" name="L’esclavage de l’ignorance"/>
          <p:cNvSpPr/>
          <p:nvPr/>
        </p:nvSpPr>
        <p:spPr>
          <a:xfrm>
            <a:off x="6921500" y="1265535"/>
            <a:ext cx="5237014" cy="1718965"/>
          </a:xfrm>
          <a:prstGeom prst="wedgeEllipseCallout">
            <a:avLst>
              <a:gd name="adj1" fmla="val -49590"/>
              <a:gd name="adj2" fmla="val 70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L’esclavage de l’ignorance</a:t>
            </a:r>
          </a:p>
        </p:txBody>
      </p:sp>
      <p:sp>
        <p:nvSpPr>
          <p:cNvPr id="182" name="La compréhension qui libère"/>
          <p:cNvSpPr/>
          <p:nvPr/>
        </p:nvSpPr>
        <p:spPr>
          <a:xfrm>
            <a:off x="7607300" y="7145635"/>
            <a:ext cx="5237014" cy="1718965"/>
          </a:xfrm>
          <a:prstGeom prst="wedgeEllipseCallout">
            <a:avLst>
              <a:gd name="adj1" fmla="val -76618"/>
              <a:gd name="adj2" fmla="val -202566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La compréhension qui libère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1" animBg="1" advAuto="0"/>
      <p:bldP spid="182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omment définir la liberté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100">
                <a:latin typeface="Gill Sans"/>
                <a:ea typeface="Gill Sans"/>
                <a:cs typeface="Gill Sans"/>
                <a:sym typeface="Gill Sans"/>
              </a:defRPr>
            </a:pPr>
            <a:r>
              <a:t>Comment définir </a:t>
            </a:r>
            <a:r>
              <a:rPr u="sng"/>
              <a:t>la liberté</a:t>
            </a:r>
            <a:r>
              <a:t>, </a:t>
            </a:r>
          </a:p>
          <a:p>
            <a:pPr marL="0" indent="0" algn="ctr">
              <a:spcBef>
                <a:spcPts val="0"/>
              </a:spcBef>
              <a:buSzTx/>
              <a:buNone/>
              <a:defRPr sz="5100">
                <a:latin typeface="Gill Sans"/>
                <a:ea typeface="Gill Sans"/>
                <a:cs typeface="Gill Sans"/>
                <a:sym typeface="Gill Sans"/>
              </a:defRPr>
            </a:pPr>
            <a:r>
              <a:t>cette faculté de </a:t>
            </a:r>
          </a:p>
          <a:p>
            <a:pPr marL="0" indent="0" algn="ctr">
              <a:spcBef>
                <a:spcPts val="0"/>
              </a:spcBef>
              <a:buSzTx/>
              <a:buNone/>
              <a:defRPr sz="5100">
                <a:latin typeface="Gill Sans"/>
                <a:ea typeface="Gill Sans"/>
                <a:cs typeface="Gill Sans"/>
                <a:sym typeface="Gill Sans"/>
              </a:defRPr>
            </a:pPr>
            <a:r>
              <a:t>ne pas avoir de dépendances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n"/>
          <p:cNvSpPr txBox="1">
            <a:spLocks noGrp="1"/>
          </p:cNvSpPr>
          <p:nvPr>
            <p:ph type="title"/>
          </p:nvPr>
        </p:nvSpPr>
        <p:spPr>
          <a:xfrm>
            <a:off x="-1799167" y="522968"/>
            <a:ext cx="11099801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Plan</a:t>
            </a:r>
          </a:p>
        </p:txBody>
      </p:sp>
      <p:pic>
        <p:nvPicPr>
          <p:cNvPr id="187" name="10846229_749677485108835_964478603265731404_n.jpg" descr="10846229_749677485108835_964478603265731404_n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714" y="154907"/>
            <a:ext cx="2446847" cy="285702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Comprendre…"/>
          <p:cNvSpPr txBox="1"/>
          <p:nvPr/>
        </p:nvSpPr>
        <p:spPr>
          <a:xfrm>
            <a:off x="3300759" y="3565573"/>
            <a:ext cx="6403282" cy="3945451"/>
          </a:xfrm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4300">
                <a:latin typeface="Gill Sans"/>
                <a:ea typeface="Gill Sans"/>
                <a:cs typeface="Gill Sans"/>
                <a:sym typeface="Gill Sans"/>
              </a:defRPr>
            </a:pPr>
            <a:r>
              <a:t>Comprendre</a:t>
            </a:r>
          </a:p>
          <a:p>
            <a:pPr>
              <a:defRPr sz="4300">
                <a:latin typeface="Gill Sans"/>
                <a:ea typeface="Gill Sans"/>
                <a:cs typeface="Gill Sans"/>
                <a:sym typeface="Gill Sans"/>
              </a:defRPr>
            </a:pPr>
            <a:r>
              <a:t>Choisir</a:t>
            </a:r>
          </a:p>
          <a:p>
            <a:pPr>
              <a:defRPr sz="4300">
                <a:latin typeface="Gill Sans"/>
                <a:ea typeface="Gill Sans"/>
                <a:cs typeface="Gill Sans"/>
                <a:sym typeface="Gill Sans"/>
              </a:defRPr>
            </a:pPr>
            <a:r>
              <a:t>Produire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Emotions.jpg" descr="Emotion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1956" y="162306"/>
            <a:ext cx="6300888" cy="9428989"/>
          </a:xfrm>
          <a:prstGeom prst="rect">
            <a:avLst/>
          </a:prstGeom>
          <a:ln w="25400"/>
        </p:spPr>
      </p:pic>
      <p:sp>
        <p:nvSpPr>
          <p:cNvPr id="191" name="Dépendance au compromis"/>
          <p:cNvSpPr/>
          <p:nvPr/>
        </p:nvSpPr>
        <p:spPr>
          <a:xfrm>
            <a:off x="2705100" y="488950"/>
            <a:ext cx="1883991" cy="127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Dépendance au compromis</a:t>
            </a:r>
          </a:p>
        </p:txBody>
      </p:sp>
      <p:sp>
        <p:nvSpPr>
          <p:cNvPr id="192" name="Dépendance à la critique"/>
          <p:cNvSpPr/>
          <p:nvPr/>
        </p:nvSpPr>
        <p:spPr>
          <a:xfrm>
            <a:off x="4635500" y="2419350"/>
            <a:ext cx="1883991" cy="127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Dépendance à la critique</a:t>
            </a:r>
          </a:p>
        </p:txBody>
      </p:sp>
      <p:sp>
        <p:nvSpPr>
          <p:cNvPr id="193" name="Dépendance au travail"/>
          <p:cNvSpPr/>
          <p:nvPr/>
        </p:nvSpPr>
        <p:spPr>
          <a:xfrm>
            <a:off x="3200400" y="3216010"/>
            <a:ext cx="1883991" cy="127000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Dépendance au travail</a:t>
            </a:r>
          </a:p>
        </p:txBody>
      </p:sp>
      <p:sp>
        <p:nvSpPr>
          <p:cNvPr id="194" name="Dépendance à la considération"/>
          <p:cNvSpPr/>
          <p:nvPr/>
        </p:nvSpPr>
        <p:spPr>
          <a:xfrm>
            <a:off x="4827393" y="5187950"/>
            <a:ext cx="2071118" cy="127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Dépendance à la considération</a:t>
            </a:r>
          </a:p>
        </p:txBody>
      </p:sp>
      <p:sp>
        <p:nvSpPr>
          <p:cNvPr id="195" name="Dépendance à la tranquillité"/>
          <p:cNvSpPr/>
          <p:nvPr/>
        </p:nvSpPr>
        <p:spPr>
          <a:xfrm>
            <a:off x="3511041" y="6247870"/>
            <a:ext cx="2071118" cy="127000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Dépendance à la tranquillité</a:t>
            </a:r>
          </a:p>
        </p:txBody>
      </p:sp>
      <p:sp>
        <p:nvSpPr>
          <p:cNvPr id="196" name="Dépendance aux évènements"/>
          <p:cNvSpPr/>
          <p:nvPr/>
        </p:nvSpPr>
        <p:spPr>
          <a:xfrm>
            <a:off x="4541936" y="8361891"/>
            <a:ext cx="2071118" cy="127000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Dépendance aux évènements</a:t>
            </a:r>
          </a:p>
        </p:txBody>
      </p:sp>
      <p:sp>
        <p:nvSpPr>
          <p:cNvPr id="197" name="Dépendance à l’amitié"/>
          <p:cNvSpPr/>
          <p:nvPr/>
        </p:nvSpPr>
        <p:spPr>
          <a:xfrm>
            <a:off x="8265504" y="96308"/>
            <a:ext cx="1883992" cy="127000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Dépendance à l’amitié</a:t>
            </a:r>
          </a:p>
        </p:txBody>
      </p:sp>
      <p:sp>
        <p:nvSpPr>
          <p:cNvPr id="198" name="Dépendance à la difficulté"/>
          <p:cNvSpPr/>
          <p:nvPr/>
        </p:nvSpPr>
        <p:spPr>
          <a:xfrm>
            <a:off x="8265504" y="2191808"/>
            <a:ext cx="1883992" cy="127000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Dépendance à la difficulté</a:t>
            </a:r>
          </a:p>
        </p:txBody>
      </p:sp>
      <p:sp>
        <p:nvSpPr>
          <p:cNvPr id="199" name="Dépendance à l’insoumission"/>
          <p:cNvSpPr/>
          <p:nvPr/>
        </p:nvSpPr>
        <p:spPr>
          <a:xfrm>
            <a:off x="6929809" y="3118908"/>
            <a:ext cx="1883991" cy="127000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Dépendance à l’insoumission</a:t>
            </a:r>
          </a:p>
        </p:txBody>
      </p:sp>
      <p:sp>
        <p:nvSpPr>
          <p:cNvPr id="200" name="Dépendance au plaisir"/>
          <p:cNvSpPr/>
          <p:nvPr/>
        </p:nvSpPr>
        <p:spPr>
          <a:xfrm>
            <a:off x="7930641" y="5187950"/>
            <a:ext cx="2071118" cy="127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Dépendance au plaisir</a:t>
            </a:r>
          </a:p>
        </p:txBody>
      </p:sp>
      <p:sp>
        <p:nvSpPr>
          <p:cNvPr id="201" name="Dépendance à la nouveauté"/>
          <p:cNvSpPr/>
          <p:nvPr/>
        </p:nvSpPr>
        <p:spPr>
          <a:xfrm>
            <a:off x="6472609" y="6247870"/>
            <a:ext cx="2071118" cy="127000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Dépendance à la nouveauté</a:t>
            </a:r>
          </a:p>
        </p:txBody>
      </p:sp>
      <p:sp>
        <p:nvSpPr>
          <p:cNvPr id="202" name="Dépendance aux idéaux"/>
          <p:cNvSpPr/>
          <p:nvPr/>
        </p:nvSpPr>
        <p:spPr>
          <a:xfrm>
            <a:off x="7623646" y="8361891"/>
            <a:ext cx="2071118" cy="127000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Dépendance aux idéaux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1" animBg="1" advAuto="0"/>
      <p:bldP spid="192" grpId="2" animBg="1" advAuto="0"/>
      <p:bldP spid="193" grpId="3" animBg="1" advAuto="0"/>
      <p:bldP spid="194" grpId="4" animBg="1" advAuto="0"/>
      <p:bldP spid="195" grpId="9" animBg="1" advAuto="0"/>
      <p:bldP spid="196" grpId="10" animBg="1" advAuto="0"/>
      <p:bldP spid="197" grpId="5" animBg="1" advAuto="0"/>
      <p:bldP spid="198" grpId="6" animBg="1" advAuto="0"/>
      <p:bldP spid="199" grpId="7" animBg="1" advAuto="0"/>
      <p:bldP spid="200" grpId="8" animBg="1" advAuto="0"/>
      <p:bldP spid="201" grpId="11" animBg="1" advAuto="0"/>
      <p:bldP spid="202" grpId="1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Les formes et les mécanismes de dépendan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Les formes et les mécanismes de dépendance 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sont variés.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 Ce sont des stratégies mises en place 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pour compenser des perceptions de faiblesse, 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des frustrations, des souffrances, des craintes...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hases de la vie"/>
          <p:cNvSpPr txBox="1">
            <a:spLocks noGrp="1"/>
          </p:cNvSpPr>
          <p:nvPr>
            <p:ph type="title"/>
          </p:nvPr>
        </p:nvSpPr>
        <p:spPr>
          <a:xfrm>
            <a:off x="1918430" y="364218"/>
            <a:ext cx="8206463" cy="2438401"/>
          </a:xfrm>
          <a:prstGeom prst="rect">
            <a:avLst/>
          </a:prstGeom>
        </p:spPr>
        <p:txBody>
          <a:bodyPr/>
          <a:lstStyle/>
          <a:p>
            <a:r>
              <a:t>Phases de la vie</a:t>
            </a:r>
          </a:p>
        </p:txBody>
      </p:sp>
      <p:graphicFrame>
        <p:nvGraphicFramePr>
          <p:cNvPr id="207" name="Tableau 1"/>
          <p:cNvGraphicFramePr/>
          <p:nvPr/>
        </p:nvGraphicFramePr>
        <p:xfrm>
          <a:off x="1044956" y="3599406"/>
          <a:ext cx="10940289" cy="512064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492079"/>
                <a:gridCol w="3178778"/>
                <a:gridCol w="2270556"/>
                <a:gridCol w="1767790"/>
                <a:gridCol w="2205683"/>
              </a:tblGrid>
              <a:tr h="636905"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Qui suis-je ?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Stades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Attitudes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Voisinage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b="1" i="1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Foi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636905">
                <a:tc>
                  <a:txBody>
                    <a:bodyPr/>
                    <a:lstStyle/>
                    <a:p>
                      <a:pPr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i="1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Je possède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Enfance (0-12 ans)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Confiance/méfiance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Parents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Foi induite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636905">
                <a:tc>
                  <a:txBody>
                    <a:bodyPr/>
                    <a:lstStyle/>
                    <a:p>
                      <a:pPr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i="1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Je parais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Adolescence (12-24 ans)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Initiative/blocages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Famille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Foi grégaire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636905">
                <a:tc>
                  <a:txBody>
                    <a:bodyPr/>
                    <a:lstStyle/>
                    <a:p>
                      <a:pPr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i="1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Je gère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Jeune adulte (24-36 ans)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4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Autonomie/dépendance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Groupes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Recherche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636905">
                <a:tc>
                  <a:txBody>
                    <a:bodyPr/>
                    <a:lstStyle/>
                    <a:p>
                      <a:pPr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i="1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Je pense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Adulte fort (36-48 ans)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Travail/infériorité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Partenaires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Foi personnelle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636905">
                <a:tc>
                  <a:txBody>
                    <a:bodyPr/>
                    <a:lstStyle/>
                    <a:p>
                      <a:pPr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i="1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Je suis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Adulte expérimenté (48-60 ans)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Identité/confusion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Direction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Foi personnelle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636905">
                <a:tc>
                  <a:txBody>
                    <a:bodyPr/>
                    <a:lstStyle/>
                    <a:p>
                      <a:pPr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i="1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J’accompagne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Retraité (60-72 ans)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Générativité/stagnation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Société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Foi personnelle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  <a:tr h="636905">
                <a:tc>
                  <a:txBody>
                    <a:bodyPr/>
                    <a:lstStyle/>
                    <a:p>
                      <a:pPr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i="1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Je conseille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Pilier (72-84 ans)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Intégrité/désespoir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Eglise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585216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000" spc="-10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Foi personnelle</a:t>
                      </a:r>
                    </a:p>
                  </a:txBody>
                  <a:tcPr marL="25400" marR="25400" marT="25400" marB="254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208" name="10846229_749677485108835_964478603265731404_n.jpg" descr="10846229_749677485108835_964478603265731404_n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714" y="154907"/>
            <a:ext cx="2446847" cy="2857022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et leurs dépendances particulières"/>
          <p:cNvSpPr txBox="1"/>
          <p:nvPr/>
        </p:nvSpPr>
        <p:spPr>
          <a:xfrm>
            <a:off x="5168371" y="1955049"/>
            <a:ext cx="627617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et leurs dépendances particulières</a:t>
            </a:r>
          </a:p>
        </p:txBody>
      </p:sp>
      <p:sp>
        <p:nvSpPr>
          <p:cNvPr id="210" name="Ovale"/>
          <p:cNvSpPr/>
          <p:nvPr/>
        </p:nvSpPr>
        <p:spPr>
          <a:xfrm>
            <a:off x="5287242" y="2829378"/>
            <a:ext cx="2810077" cy="6732980"/>
          </a:xfrm>
          <a:prstGeom prst="ellipse">
            <a:avLst/>
          </a:prstGeom>
          <a:ln w="63500">
            <a:solidFill>
              <a:schemeClr val="accent5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1" name="Comprendre…"/>
          <p:cNvSpPr txBox="1"/>
          <p:nvPr/>
        </p:nvSpPr>
        <p:spPr>
          <a:xfrm>
            <a:off x="10013106" y="180308"/>
            <a:ext cx="2744094" cy="134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r" defTabSz="432308">
              <a:defRPr sz="2812" u="sng">
                <a:latin typeface="Gill Sans"/>
                <a:ea typeface="Gill Sans"/>
                <a:cs typeface="Gill Sans"/>
                <a:sym typeface="Gill Sans"/>
              </a:defRPr>
            </a:pPr>
            <a:r>
              <a:t>Comprendre</a:t>
            </a:r>
          </a:p>
          <a:p>
            <a:pPr algn="r" defTabSz="432308">
              <a:defRPr sz="2812">
                <a:latin typeface="Gill Sans"/>
                <a:ea typeface="Gill Sans"/>
                <a:cs typeface="Gill Sans"/>
                <a:sym typeface="Gill Sans"/>
              </a:defRPr>
            </a:pPr>
            <a:r>
              <a:t>Choisir</a:t>
            </a:r>
          </a:p>
          <a:p>
            <a:pPr algn="r" defTabSz="432308">
              <a:defRPr sz="2812">
                <a:latin typeface="Gill Sans"/>
                <a:ea typeface="Gill Sans"/>
                <a:cs typeface="Gill Sans"/>
                <a:sym typeface="Gill Sans"/>
              </a:defRPr>
            </a:pPr>
            <a:r>
              <a:t>Produire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Lieux de dépendances"/>
          <p:cNvSpPr txBox="1">
            <a:spLocks noGrp="1"/>
          </p:cNvSpPr>
          <p:nvPr>
            <p:ph type="title"/>
          </p:nvPr>
        </p:nvSpPr>
        <p:spPr>
          <a:xfrm>
            <a:off x="26289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Lieux de dépendances</a:t>
            </a:r>
          </a:p>
        </p:txBody>
      </p:sp>
      <p:sp>
        <p:nvSpPr>
          <p:cNvPr id="214" name="Faits…"/>
          <p:cNvSpPr txBox="1">
            <a:spLocks noGrp="1"/>
          </p:cNvSpPr>
          <p:nvPr>
            <p:ph type="body" idx="1"/>
          </p:nvPr>
        </p:nvSpPr>
        <p:spPr>
          <a:xfrm>
            <a:off x="2628900" y="26924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Faits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Comportements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Souvenirs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Personnes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Etats d’âme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Pensées obsessionnelles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Cauchemars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Tabous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…</a:t>
            </a:r>
          </a:p>
        </p:txBody>
      </p:sp>
      <p:pic>
        <p:nvPicPr>
          <p:cNvPr id="215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784" y="63500"/>
            <a:ext cx="2931766" cy="962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Exemples bibliques"/>
          <p:cNvSpPr txBox="1">
            <a:spLocks noGrp="1"/>
          </p:cNvSpPr>
          <p:nvPr>
            <p:ph type="title"/>
          </p:nvPr>
        </p:nvSpPr>
        <p:spPr>
          <a:xfrm>
            <a:off x="1579033" y="522968"/>
            <a:ext cx="9993561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Exemples bibliques</a:t>
            </a:r>
          </a:p>
        </p:txBody>
      </p:sp>
      <p:sp>
        <p:nvSpPr>
          <p:cNvPr id="218" name="Jacob et le mensong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solidFill>
            <a:schemeClr val="accent5">
              <a:hueOff val="100859"/>
              <a:satOff val="-13629"/>
              <a:lumOff val="23879"/>
            </a:schemeClr>
          </a:solidFill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Jacob et le mensonge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Joseph et son image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Salomon et les femmes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Elie et les autres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Matthieu et l’argent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Pierre et l’impulsivité</a:t>
            </a:r>
          </a:p>
          <a:p>
            <a: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…</a:t>
            </a:r>
          </a:p>
        </p:txBody>
      </p:sp>
      <p:pic>
        <p:nvPicPr>
          <p:cNvPr id="219" name="10846229_749677485108835_964478603265731404_n.jpg" descr="10846229_749677485108835_964478603265731404_n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714" y="154907"/>
            <a:ext cx="2446847" cy="285702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Nous n’avons jamais été esclaves de personne…"/>
          <p:cNvSpPr/>
          <p:nvPr/>
        </p:nvSpPr>
        <p:spPr>
          <a:xfrm>
            <a:off x="9943231" y="6951650"/>
            <a:ext cx="2740126" cy="257517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8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i="1"/>
              <a:t>Nous n’avons jamais été esclaves de personne</a:t>
            </a:r>
            <a:r>
              <a:t> </a:t>
            </a:r>
          </a:p>
          <a:p>
            <a:pPr>
              <a:defRPr sz="28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(Jn 8.33)</a:t>
            </a:r>
          </a:p>
        </p:txBody>
      </p:sp>
      <p:sp>
        <p:nvSpPr>
          <p:cNvPr id="221" name="Comprendre…"/>
          <p:cNvSpPr txBox="1"/>
          <p:nvPr/>
        </p:nvSpPr>
        <p:spPr>
          <a:xfrm>
            <a:off x="10013106" y="180308"/>
            <a:ext cx="2744094" cy="1342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r" defTabSz="432308">
              <a:defRPr sz="2812" u="sng">
                <a:latin typeface="Gill Sans"/>
                <a:ea typeface="Gill Sans"/>
                <a:cs typeface="Gill Sans"/>
                <a:sym typeface="Gill Sans"/>
              </a:defRPr>
            </a:pPr>
            <a:r>
              <a:t>Comprendre</a:t>
            </a:r>
          </a:p>
          <a:p>
            <a:pPr algn="r" defTabSz="432308">
              <a:defRPr sz="2812">
                <a:latin typeface="Gill Sans"/>
                <a:ea typeface="Gill Sans"/>
                <a:cs typeface="Gill Sans"/>
                <a:sym typeface="Gill Sans"/>
              </a:defRPr>
            </a:pPr>
            <a:r>
              <a:t>Choisir</a:t>
            </a:r>
          </a:p>
          <a:p>
            <a:pPr algn="r" defTabSz="432308">
              <a:defRPr sz="2812">
                <a:latin typeface="Gill Sans"/>
                <a:ea typeface="Gill Sans"/>
                <a:cs typeface="Gill Sans"/>
                <a:sym typeface="Gill Sans"/>
              </a:defRPr>
            </a:pPr>
            <a:r>
              <a:t>Produire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:a14="http://schemas.microsoft.com/office/drawing/2010/main" xmlns:m="http://schemas.openxmlformats.org/officeDocument/2006/math" xmlns="" Requires="p15">
      <p:transition xmlns:p14="http://schemas.microsoft.com/office/powerpoint/2010/main" spd="med" advClick="1" p14:dur="1000">
        <p15:prstTrans prst="peelOff" invX="1"/>
      </p:transition>
    </mc:Choice>
    <mc:Choice Requires="p14">
      <p:transition spd="slow">
        <p:wip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Personnalisé</PresentationFormat>
  <Paragraphs>179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Gradient</vt:lpstr>
      <vt:lpstr>Sortir  des  dépendances</vt:lpstr>
      <vt:lpstr>Présentation PowerPoint</vt:lpstr>
      <vt:lpstr>Présentation PowerPoint</vt:lpstr>
      <vt:lpstr>Plan</vt:lpstr>
      <vt:lpstr>Présentation PowerPoint</vt:lpstr>
      <vt:lpstr>Présentation PowerPoint</vt:lpstr>
      <vt:lpstr>Phases de la vie</vt:lpstr>
      <vt:lpstr>Lieux de dépendances</vt:lpstr>
      <vt:lpstr>Exemples bibliques</vt:lpstr>
      <vt:lpstr>Origines</vt:lpstr>
      <vt:lpstr>Formes de dépendances</vt:lpstr>
      <vt:lpstr>Notre responsabilité</vt:lpstr>
      <vt:lpstr>En sortir</vt:lpstr>
      <vt:lpstr>Devenir libre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Sortir  des  dépendances</dc:title>
  <dc:creator>Norbert AUDEOUD</dc:creator>
  <cp:lastModifiedBy>Norbert Audéoud</cp:lastModifiedBy>
  <cp:revision>1</cp:revision>
  <dcterms:modified xsi:type="dcterms:W3CDTF">2024-05-17T17:23:39Z</dcterms:modified>
</cp:coreProperties>
</file>